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2"/>
  </p:notesMasterIdLst>
  <p:sldIdLst>
    <p:sldId id="461" r:id="rId4"/>
    <p:sldId id="462" r:id="rId5"/>
    <p:sldId id="471" r:id="rId6"/>
    <p:sldId id="498" r:id="rId7"/>
    <p:sldId id="497" r:id="rId8"/>
    <p:sldId id="473" r:id="rId9"/>
    <p:sldId id="499" r:id="rId10"/>
    <p:sldId id="475" r:id="rId11"/>
    <p:sldId id="477" r:id="rId13"/>
    <p:sldId id="500" r:id="rId14"/>
    <p:sldId id="479" r:id="rId15"/>
    <p:sldId id="465" r:id="rId16"/>
    <p:sldId id="483" r:id="rId17"/>
    <p:sldId id="484" r:id="rId18"/>
    <p:sldId id="486" r:id="rId19"/>
    <p:sldId id="487" r:id="rId20"/>
    <p:sldId id="501" r:id="rId21"/>
    <p:sldId id="489" r:id="rId22"/>
    <p:sldId id="492" r:id="rId23"/>
    <p:sldId id="466" r:id="rId24"/>
    <p:sldId id="493" r:id="rId25"/>
    <p:sldId id="495" r:id="rId26"/>
    <p:sldId id="496" r:id="rId27"/>
  </p:sldIdLst>
  <p:sldSz cx="12190095" cy="6859270"/>
  <p:notesSz cx="6858000" cy="9144000"/>
  <p:custDataLst>
    <p:tags r:id="rId31"/>
  </p:custDataLst>
  <p:defaultTextStyle>
    <a:defPPr>
      <a:defRPr lang="zh-CN"/>
    </a:defPPr>
    <a:lvl1pPr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605155" indent="-14795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1209675" indent="-29527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814830" indent="-44323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2419350" indent="-59055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6"/>
    <a:srgbClr val="A2D6D3"/>
    <a:srgbClr val="00A49F"/>
    <a:srgbClr val="33AF80"/>
    <a:srgbClr val="7ECCB0"/>
    <a:srgbClr val="009B62"/>
    <a:srgbClr val="C5E5B2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6" autoAdjust="0"/>
    <p:restoredTop sz="96310" autoAdjust="0"/>
  </p:normalViewPr>
  <p:slideViewPr>
    <p:cSldViewPr snapToGrid="0" showGuides="1">
      <p:cViewPr varScale="1">
        <p:scale>
          <a:sx n="111" d="100"/>
          <a:sy n="111" d="100"/>
        </p:scale>
        <p:origin x="534" y="84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2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6.emf"/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48FE-70FF-4012-95EA-8353457EE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slide" Target="../slides/slide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部分标题">
    <p:bg>
      <p:bgPr>
        <a:solidFill>
          <a:srgbClr val="009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67753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5164366" y="113056"/>
            <a:ext cx="1868805" cy="795204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C:\Users\Administrator\Desktop\全效ppt\300ppi\资源 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" y="0"/>
            <a:ext cx="12192000" cy="6859588"/>
          </a:xfrm>
          <a:prstGeom prst="rect">
            <a:avLst/>
          </a:prstGeom>
          <a:noFill/>
        </p:spPr>
      </p:pic>
      <p:sp>
        <p:nvSpPr>
          <p:cNvPr id="17" name="矩形 16"/>
          <p:cNvSpPr/>
          <p:nvPr userDrawn="1"/>
        </p:nvSpPr>
        <p:spPr>
          <a:xfrm>
            <a:off x="-48664" y="-1905"/>
            <a:ext cx="12238990" cy="6862764"/>
          </a:xfrm>
          <a:prstGeom prst="rect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矩形 17"/>
          <p:cNvSpPr/>
          <p:nvPr userDrawn="1"/>
        </p:nvSpPr>
        <p:spPr>
          <a:xfrm>
            <a:off x="190069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3" name="TextBox 22">
            <a:hlinkClick r:id="rId3" action="ppaction://hlinksldjump"/>
          </p:cNvPr>
          <p:cNvSpPr txBox="1"/>
          <p:nvPr userDrawn="1"/>
        </p:nvSpPr>
        <p:spPr>
          <a:xfrm>
            <a:off x="10198100" y="791372"/>
            <a:ext cx="15128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3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2200" b="1" spc="3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E:\收集素材\！！制作样品\典学文化\！2021中考\F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834825"/>
            <a:ext cx="407386" cy="3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690567"/>
            <a:ext cx="1626314" cy="506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47625" y="-1588"/>
            <a:ext cx="12238038" cy="6861176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4" name="矩形 13"/>
          <p:cNvSpPr/>
          <p:nvPr userDrawn="1"/>
        </p:nvSpPr>
        <p:spPr>
          <a:xfrm>
            <a:off x="150813" y="180975"/>
            <a:ext cx="11844337" cy="649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23" name="TextBox 22">
            <a:hlinkClick r:id="rId2" action="ppaction://hlinksldjump"/>
          </p:cNvPr>
          <p:cNvSpPr txBox="1"/>
          <p:nvPr userDrawn="1"/>
        </p:nvSpPr>
        <p:spPr>
          <a:xfrm>
            <a:off x="10313988" y="258763"/>
            <a:ext cx="15128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spc="300" dirty="0">
                <a:solidFill>
                  <a:srgbClr val="009D96"/>
                </a:solidFill>
                <a:latin typeface="+mn-lt"/>
                <a:ea typeface="+mn-ea"/>
              </a:rPr>
              <a:t>返回目录</a:t>
            </a:r>
            <a:endParaRPr lang="zh-CN" altLang="en-US" sz="2200" spc="300" dirty="0">
              <a:solidFill>
                <a:srgbClr val="009D96"/>
              </a:solidFill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981200" y="323850"/>
            <a:ext cx="76200" cy="363538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033" name="文本框 34"/>
          <p:cNvSpPr txBox="1">
            <a:spLocks noChangeArrowheads="1"/>
          </p:cNvSpPr>
          <p:nvPr userDrawn="1"/>
        </p:nvSpPr>
        <p:spPr bwMode="auto">
          <a:xfrm>
            <a:off x="4564063" y="6291263"/>
            <a:ext cx="307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srgbClr val="009D96"/>
                </a:solidFill>
              </a:rPr>
              <a:t>领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跑中考 </a:t>
            </a:r>
            <a:r>
              <a:rPr lang="en-US" altLang="zh-CN" b="0" dirty="0">
                <a:solidFill>
                  <a:srgbClr val="009D96"/>
                </a:solidFill>
              </a:rPr>
              <a:t>·</a:t>
            </a:r>
            <a:r>
              <a:rPr lang="zh-CN" altLang="en-US" b="0" dirty="0">
                <a:solidFill>
                  <a:srgbClr val="009D96"/>
                </a:solidFill>
              </a:rPr>
              <a:t> 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数学（深圳</a:t>
            </a:r>
            <a:r>
              <a:rPr lang="en-US" altLang="zh-CN" sz="2000" b="0" dirty="0" smtClean="0">
                <a:solidFill>
                  <a:srgbClr val="009D96"/>
                </a:solidFill>
              </a:rPr>
              <a:t> 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）</a:t>
            </a:r>
            <a:endParaRPr lang="zh-CN" altLang="en-US" sz="2000" b="0" dirty="0">
              <a:solidFill>
                <a:srgbClr val="009D96"/>
              </a:solidFill>
            </a:endParaRPr>
          </a:p>
        </p:txBody>
      </p:sp>
      <p:pic>
        <p:nvPicPr>
          <p:cNvPr id="1034" name="图片 35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32543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3"/>
          <p:cNvSpPr txBox="1">
            <a:spLocks noChangeArrowheads="1"/>
          </p:cNvSpPr>
          <p:nvPr userDrawn="1"/>
        </p:nvSpPr>
        <p:spPr bwMode="auto">
          <a:xfrm>
            <a:off x="2187396" y="282291"/>
            <a:ext cx="37273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09675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1200" dirty="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课时</a:t>
            </a:r>
            <a:r>
              <a:rPr lang="en-US" altLang="zh-CN" sz="2200" b="1" kern="1200" dirty="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2200" b="1" kern="1200" dirty="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　数的开方与二次根式</a:t>
            </a:r>
            <a:endParaRPr lang="zh-CN" altLang="en-US" sz="2200" b="1" kern="1200" dirty="0" smtClean="0">
              <a:solidFill>
                <a:srgbClr val="009D96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 descr="未标题-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864" y="309565"/>
            <a:ext cx="1278340" cy="391765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52500" rtl="0" fontAlgn="base">
        <a:spcBef>
          <a:spcPct val="0"/>
        </a:spcBef>
        <a:spcAft>
          <a:spcPct val="0"/>
        </a:spcAft>
        <a:defRPr sz="2800" b="1" kern="1200" spc="397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  <a:cs typeface="+mj-cs"/>
        </a:defRPr>
      </a:lvl1pPr>
      <a:lvl2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817880" indent="-236855" algn="l" defTabSz="952500" rtl="0" fontAlgn="base">
        <a:lnSpc>
          <a:spcPct val="150000"/>
        </a:lnSpc>
        <a:spcBef>
          <a:spcPct val="0"/>
        </a:spcBef>
        <a:spcAft>
          <a:spcPts val="1325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1pPr>
      <a:lvl2pPr marL="1233805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tabLst>
          <a:tab pos="1676400" algn="l"/>
        </a:tabLst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1649730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2065655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Wingdings" panose="05000000000000000000" pitchFamily="2" charset="2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2481580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62001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26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14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9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38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5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77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50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emf"/><Relationship Id="rId8" Type="http://schemas.openxmlformats.org/officeDocument/2006/relationships/package" Target="../embeddings/Document13.docx"/><Relationship Id="rId7" Type="http://schemas.openxmlformats.org/officeDocument/2006/relationships/image" Target="../media/image19.emf"/><Relationship Id="rId6" Type="http://schemas.openxmlformats.org/officeDocument/2006/relationships/package" Target="../embeddings/Document12.docx"/><Relationship Id="rId5" Type="http://schemas.openxmlformats.org/officeDocument/2006/relationships/image" Target="../media/image18.emf"/><Relationship Id="rId4" Type="http://schemas.openxmlformats.org/officeDocument/2006/relationships/package" Target="../embeddings/Document11.docx"/><Relationship Id="rId3" Type="http://schemas.openxmlformats.org/officeDocument/2006/relationships/image" Target="../media/image17.emf"/><Relationship Id="rId2" Type="http://schemas.openxmlformats.org/officeDocument/2006/relationships/package" Target="../embeddings/Document10.docx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1.emf"/><Relationship Id="rId10" Type="http://schemas.openxmlformats.org/officeDocument/2006/relationships/package" Target="../embeddings/Document14.docx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package" Target="../embeddings/Document16.docx"/><Relationship Id="rId3" Type="http://schemas.openxmlformats.org/officeDocument/2006/relationships/image" Target="../media/image7.png"/><Relationship Id="rId2" Type="http://schemas.openxmlformats.org/officeDocument/2006/relationships/image" Target="../media/image22.emf"/><Relationship Id="rId1" Type="http://schemas.openxmlformats.org/officeDocument/2006/relationships/package" Target="../embeddings/Document15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emf"/><Relationship Id="rId2" Type="http://schemas.openxmlformats.org/officeDocument/2006/relationships/package" Target="../embeddings/Document17.docx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emf"/><Relationship Id="rId2" Type="http://schemas.openxmlformats.org/officeDocument/2006/relationships/package" Target="../embeddings/Document18.docx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emf"/><Relationship Id="rId3" Type="http://schemas.openxmlformats.org/officeDocument/2006/relationships/package" Target="../embeddings/Document20.docx"/><Relationship Id="rId2" Type="http://schemas.openxmlformats.org/officeDocument/2006/relationships/image" Target="../media/image28.emf"/><Relationship Id="rId1" Type="http://schemas.openxmlformats.org/officeDocument/2006/relationships/package" Target="../embeddings/Document19.docx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emf"/><Relationship Id="rId2" Type="http://schemas.openxmlformats.org/officeDocument/2006/relationships/package" Target="../embeddings/Document21.docx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emf"/><Relationship Id="rId1" Type="http://schemas.openxmlformats.org/officeDocument/2006/relationships/package" Target="../embeddings/Document22.docx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6.emf"/><Relationship Id="rId7" Type="http://schemas.openxmlformats.org/officeDocument/2006/relationships/package" Target="../embeddings/Document26.docx"/><Relationship Id="rId6" Type="http://schemas.openxmlformats.org/officeDocument/2006/relationships/image" Target="../media/image35.emf"/><Relationship Id="rId5" Type="http://schemas.openxmlformats.org/officeDocument/2006/relationships/package" Target="../embeddings/Document25.docx"/><Relationship Id="rId4" Type="http://schemas.openxmlformats.org/officeDocument/2006/relationships/image" Target="../media/image34.emf"/><Relationship Id="rId3" Type="http://schemas.openxmlformats.org/officeDocument/2006/relationships/package" Target="../embeddings/Document24.docx"/><Relationship Id="rId2" Type="http://schemas.openxmlformats.org/officeDocument/2006/relationships/image" Target="../media/image33.emf"/><Relationship Id="rId10" Type="http://schemas.openxmlformats.org/officeDocument/2006/relationships/vmlDrawing" Target="../drawings/vmlDrawing14.vml"/><Relationship Id="rId1" Type="http://schemas.openxmlformats.org/officeDocument/2006/relationships/package" Target="../embeddings/Document23.docx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.emf"/><Relationship Id="rId2" Type="http://schemas.openxmlformats.org/officeDocument/2006/relationships/package" Target="../embeddings/Document27.docx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6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Relationship Id="rId3" Type="http://schemas.openxmlformats.org/officeDocument/2006/relationships/package" Target="../embeddings/Document29.docx"/><Relationship Id="rId2" Type="http://schemas.openxmlformats.org/officeDocument/2006/relationships/image" Target="../media/image39.emf"/><Relationship Id="rId1" Type="http://schemas.openxmlformats.org/officeDocument/2006/relationships/package" Target="../embeddings/Document28.docx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emf"/><Relationship Id="rId1" Type="http://schemas.openxmlformats.org/officeDocument/2006/relationships/package" Target="../embeddings/Document30.docx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4.emf"/><Relationship Id="rId3" Type="http://schemas.openxmlformats.org/officeDocument/2006/relationships/package" Target="../embeddings/Document32.docx"/><Relationship Id="rId2" Type="http://schemas.openxmlformats.org/officeDocument/2006/relationships/image" Target="../media/image43.emf"/><Relationship Id="rId1" Type="http://schemas.openxmlformats.org/officeDocument/2006/relationships/package" Target="../embeddings/Document31.docx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1" Type="http://schemas.openxmlformats.org/officeDocument/2006/relationships/package" Target="../embeddings/Document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package" Target="../embeddings/Document3.docx"/><Relationship Id="rId3" Type="http://schemas.openxmlformats.org/officeDocument/2006/relationships/image" Target="../media/image8.emf"/><Relationship Id="rId2" Type="http://schemas.openxmlformats.org/officeDocument/2006/relationships/package" Target="../embeddings/Document2.docx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emf"/><Relationship Id="rId1" Type="http://schemas.openxmlformats.org/officeDocument/2006/relationships/package" Target="../embeddings/Document4.docx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4.emf"/><Relationship Id="rId6" Type="http://schemas.openxmlformats.org/officeDocument/2006/relationships/package" Target="../embeddings/Document7.docx"/><Relationship Id="rId5" Type="http://schemas.openxmlformats.org/officeDocument/2006/relationships/image" Target="../media/image13.emf"/><Relationship Id="rId4" Type="http://schemas.openxmlformats.org/officeDocument/2006/relationships/package" Target="../embeddings/Document6.docx"/><Relationship Id="rId3" Type="http://schemas.openxmlformats.org/officeDocument/2006/relationships/image" Target="../media/image7.png"/><Relationship Id="rId2" Type="http://schemas.openxmlformats.org/officeDocument/2006/relationships/image" Target="../media/image12.emf"/><Relationship Id="rId10" Type="http://schemas.openxmlformats.org/officeDocument/2006/relationships/notesSlide" Target="../notesSlides/notesSlide1.xml"/><Relationship Id="rId1" Type="http://schemas.openxmlformats.org/officeDocument/2006/relationships/package" Target="../embeddings/Document5.docx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emf"/><Relationship Id="rId3" Type="http://schemas.openxmlformats.org/officeDocument/2006/relationships/package" Target="../embeddings/Document9.docx"/><Relationship Id="rId2" Type="http://schemas.openxmlformats.org/officeDocument/2006/relationships/image" Target="../media/image15.emf"/><Relationship Id="rId1" Type="http://schemas.openxmlformats.org/officeDocument/2006/relationships/package" Target="../embeddings/Document8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等腰三角形 21"/>
          <p:cNvSpPr/>
          <p:nvPr/>
        </p:nvSpPr>
        <p:spPr>
          <a:xfrm rot="10800000">
            <a:off x="5665769" y="4358779"/>
            <a:ext cx="862330" cy="354965"/>
          </a:xfrm>
          <a:prstGeom prst="triangl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5725109" y="4610239"/>
            <a:ext cx="722630" cy="259715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722446" y="5577330"/>
            <a:ext cx="2668905" cy="461645"/>
            <a:chOff x="13463" y="7736"/>
            <a:chExt cx="4203" cy="727"/>
          </a:xfrm>
        </p:grpSpPr>
        <p:sp>
          <p:nvSpPr>
            <p:cNvPr id="31" name="TextBox 42">
              <a:hlinkClick r:id="rId1" action="ppaction://hlinksldjump"/>
            </p:cNvPr>
            <p:cNvSpPr txBox="1"/>
            <p:nvPr/>
          </p:nvSpPr>
          <p:spPr>
            <a:xfrm>
              <a:off x="14104" y="7736"/>
              <a:ext cx="356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核心知识讲练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76317" y="5577330"/>
            <a:ext cx="1976755" cy="461645"/>
            <a:chOff x="13463" y="7736"/>
            <a:chExt cx="3113" cy="727"/>
          </a:xfrm>
        </p:grpSpPr>
        <p:sp>
          <p:nvSpPr>
            <p:cNvPr id="35" name="TextBox 42">
              <a:hlinkClick r:id="rId2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知识梳理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13515" y="5577330"/>
            <a:ext cx="1976755" cy="461645"/>
            <a:chOff x="13463" y="7736"/>
            <a:chExt cx="3113" cy="727"/>
          </a:xfrm>
        </p:grpSpPr>
        <p:sp>
          <p:nvSpPr>
            <p:cNvPr id="38" name="TextBox 42">
              <a:hlinkClick r:id="rId3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课堂检测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3594907" y="1678726"/>
            <a:ext cx="46987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rgbClr val="009D96"/>
                </a:solidFill>
              </a:rPr>
              <a:t>第一单元　数与式</a:t>
            </a:r>
            <a:endParaRPr lang="zh-CN" altLang="zh-CN" sz="4400" dirty="0">
              <a:solidFill>
                <a:srgbClr val="009D96"/>
              </a:solidFill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/>
        </p:nvSpPr>
        <p:spPr bwMode="auto">
          <a:xfrm>
            <a:off x="3276248" y="2709455"/>
            <a:ext cx="5336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200" b="0" dirty="0"/>
              <a:t>课时</a:t>
            </a:r>
            <a:r>
              <a:rPr lang="en-US" altLang="zh-CN" sz="3200" b="0" dirty="0"/>
              <a:t>2</a:t>
            </a:r>
            <a:r>
              <a:rPr lang="zh-CN" altLang="en-US" sz="3200" b="0" dirty="0"/>
              <a:t>　数的开方与二次根式</a:t>
            </a:r>
            <a:endParaRPr lang="zh-CN" alt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4" y="1388836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02324" y="1272721"/>
          <a:ext cx="11118850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文档" r:id="rId2" imgW="11137900" imgH="3437890" progId="Word.Document.12">
                  <p:embed/>
                </p:oleObj>
              </mc:Choice>
              <mc:Fallback>
                <p:oleObj name="文档" r:id="rId2" imgW="11137900" imgH="3437890" progId="Word.Document.12">
                  <p:embed/>
                  <p:pic>
                    <p:nvPicPr>
                      <p:cNvPr id="0" name="图片 72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2324" y="1272721"/>
                        <a:ext cx="11118850" cy="343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74449" y="1204844"/>
          <a:ext cx="11118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文档" r:id="rId4" imgW="11137900" imgH="595630" progId="Word.Document.12">
                  <p:embed/>
                </p:oleObj>
              </mc:Choice>
              <mc:Fallback>
                <p:oleObj name="文档" r:id="rId4" imgW="11137900" imgH="595630" progId="Word.Document.12">
                  <p:embed/>
                  <p:pic>
                    <p:nvPicPr>
                      <p:cNvPr id="0" name="图片 72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4449" y="1204844"/>
                        <a:ext cx="111188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381375" y="1798569"/>
          <a:ext cx="11118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文档" r:id="rId6" imgW="11137900" imgH="595630" progId="Word.Document.12">
                  <p:embed/>
                </p:oleObj>
              </mc:Choice>
              <mc:Fallback>
                <p:oleObj name="文档" r:id="rId6" imgW="11137900" imgH="595630" progId="Word.Document.12">
                  <p:embed/>
                  <p:pic>
                    <p:nvPicPr>
                      <p:cNvPr id="0" name="图片 72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81375" y="1798569"/>
                        <a:ext cx="111188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517775" y="2299017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文档" r:id="rId8" imgW="11137900" imgH="992505" progId="Word.Document.12">
                  <p:embed/>
                </p:oleObj>
              </mc:Choice>
              <mc:Fallback>
                <p:oleObj name="文档" r:id="rId8" imgW="11137900" imgH="992505" progId="Word.Document.12">
                  <p:embed/>
                  <p:pic>
                    <p:nvPicPr>
                      <p:cNvPr id="0" name="图片 722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7775" y="2299017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873375" y="3590856"/>
          <a:ext cx="111188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文档" r:id="rId10" imgW="11137900" imgH="862330" progId="Word.Document.12">
                  <p:embed/>
                </p:oleObj>
              </mc:Choice>
              <mc:Fallback>
                <p:oleObj name="文档" r:id="rId10" imgW="11137900" imgH="862330" progId="Word.Document.12">
                  <p:embed/>
                  <p:pic>
                    <p:nvPicPr>
                      <p:cNvPr id="0" name="图片 722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73375" y="3590856"/>
                        <a:ext cx="1111885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513639" y="793692"/>
            <a:ext cx="11337155" cy="637675"/>
          </a:xfrm>
        </p:spPr>
        <p:txBody>
          <a:bodyPr/>
          <a:lstStyle/>
          <a:p>
            <a:pPr lvl="0" indent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四、无理数的估值</a:t>
            </a:r>
            <a:endParaRPr lang="zh-CN" altLang="zh-CN" sz="2800" b="1" kern="100" dirty="0" smtClean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18305" y="1522314"/>
          <a:ext cx="11118850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文档" r:id="rId1" imgW="11137900" imgH="2645410" progId="Word.Document.12">
                  <p:embed/>
                </p:oleObj>
              </mc:Choice>
              <mc:Fallback>
                <p:oleObj name="文档" r:id="rId1" imgW="11137900" imgH="2645410" progId="Word.Document.12">
                  <p:embed/>
                  <p:pic>
                    <p:nvPicPr>
                      <p:cNvPr id="0" name="图片 82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8305" y="1522314"/>
                        <a:ext cx="11118850" cy="264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内容占位符 1"/>
          <p:cNvSpPr txBox="1"/>
          <p:nvPr/>
        </p:nvSpPr>
        <p:spPr>
          <a:xfrm>
            <a:off x="0" y="4782989"/>
            <a:ext cx="11337155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r>
              <a:rPr lang="zh-CN" altLang="zh-CN" kern="100" dirty="0" smtClean="0">
                <a:ea typeface="仿宋" panose="02010609060101010101" pitchFamily="49" charset="-122"/>
              </a:rPr>
              <a:t>　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 smtClean="0">
                <a:ea typeface="仿宋" panose="02010609060101010101" pitchFamily="49" charset="-122"/>
              </a:rPr>
              <a:t>．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 smtClean="0">
                <a:ea typeface="仿宋" panose="02010609060101010101" pitchFamily="49" charset="-122"/>
              </a:rPr>
              <a:t>和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kern="100" dirty="0" smtClean="0">
                <a:ea typeface="仿宋" panose="02010609060101010101" pitchFamily="49" charset="-122"/>
              </a:rPr>
              <a:t>之间</a:t>
            </a:r>
            <a:r>
              <a:rPr lang="en-US" altLang="zh-CN" kern="100" dirty="0" smtClean="0">
                <a:ea typeface="仿宋" panose="02010609060101010101" pitchFamily="49" charset="-122"/>
              </a:rPr>
              <a:t>	</a:t>
            </a:r>
            <a:r>
              <a:rPr lang="zh-CN" altLang="zh-CN" kern="100" dirty="0" smtClean="0">
                <a:ea typeface="仿宋" panose="02010609060101010101" pitchFamily="49" charset="-122"/>
              </a:rPr>
              <a:t>　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 smtClean="0">
                <a:ea typeface="仿宋" panose="02010609060101010101" pitchFamily="49" charset="-122"/>
              </a:rPr>
              <a:t>．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kern="100" dirty="0" smtClean="0">
                <a:ea typeface="仿宋" panose="02010609060101010101" pitchFamily="49" charset="-122"/>
              </a:rPr>
              <a:t>和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 smtClean="0">
                <a:ea typeface="仿宋" panose="02010609060101010101" pitchFamily="49" charset="-122"/>
              </a:rPr>
              <a:t>之间</a:t>
            </a:r>
            <a:endParaRPr lang="en-US" altLang="zh-CN" kern="100" dirty="0" smtClean="0">
              <a:ea typeface="仿宋" panose="02010609060101010101" pitchFamily="49" charset="-122"/>
            </a:endParaRPr>
          </a:p>
          <a:p>
            <a:pPr eaLnBrk="1"/>
            <a:r>
              <a:rPr lang="zh-CN" altLang="zh-CN" kern="100" dirty="0" smtClean="0">
                <a:ea typeface="仿宋" panose="02010609060101010101" pitchFamily="49" charset="-122"/>
              </a:rPr>
              <a:t>　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 smtClean="0">
                <a:ea typeface="仿宋" panose="02010609060101010101" pitchFamily="49" charset="-122"/>
              </a:rPr>
              <a:t>．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 smtClean="0">
                <a:ea typeface="仿宋" panose="02010609060101010101" pitchFamily="49" charset="-122"/>
              </a:rPr>
              <a:t>和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kern="100" dirty="0" smtClean="0">
                <a:ea typeface="仿宋" panose="02010609060101010101" pitchFamily="49" charset="-122"/>
              </a:rPr>
              <a:t>之间　</a:t>
            </a:r>
            <a:r>
              <a:rPr lang="en-US" altLang="zh-CN" kern="100" dirty="0" smtClean="0">
                <a:ea typeface="仿宋" panose="02010609060101010101" pitchFamily="49" charset="-122"/>
              </a:rPr>
              <a:t>	</a:t>
            </a:r>
            <a:r>
              <a:rPr lang="zh-CN" altLang="zh-CN" kern="100" dirty="0" smtClean="0">
                <a:ea typeface="仿宋" panose="02010609060101010101" pitchFamily="49" charset="-122"/>
              </a:rPr>
              <a:t>　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 smtClean="0">
                <a:ea typeface="仿宋" panose="02010609060101010101" pitchFamily="49" charset="-122"/>
              </a:rPr>
              <a:t>．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kern="100" dirty="0" smtClean="0">
                <a:ea typeface="仿宋" panose="02010609060101010101" pitchFamily="49" charset="-122"/>
              </a:rPr>
              <a:t>和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kern="100" dirty="0" smtClean="0">
                <a:ea typeface="仿宋" panose="02010609060101010101" pitchFamily="49" charset="-122"/>
              </a:rPr>
              <a:t>之间</a:t>
            </a:r>
            <a:r>
              <a:rPr lang="en-US" altLang="zh-CN" kern="100" dirty="0" smtClean="0">
                <a:cs typeface="Courier New" panose="02070309020205020404" pitchFamily="49" charset="0"/>
              </a:rPr>
              <a:t> 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9" y="4313917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604993" y="4203955"/>
          <a:ext cx="111188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文档" r:id="rId4" imgW="11137900" imgH="862330" progId="Word.Document.12">
                  <p:embed/>
                </p:oleObj>
              </mc:Choice>
              <mc:Fallback>
                <p:oleObj name="文档" r:id="rId4" imgW="11137900" imgH="862330" progId="Word.Document.12">
                  <p:embed/>
                  <p:pic>
                    <p:nvPicPr>
                      <p:cNvPr id="0" name="图片 82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4993" y="4203955"/>
                        <a:ext cx="1111885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768159" y="423186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2"/>
          <p:cNvSpPr txBox="1"/>
          <p:nvPr/>
        </p:nvSpPr>
        <p:spPr>
          <a:xfrm>
            <a:off x="2380533" y="3045391"/>
            <a:ext cx="7430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核心知识讲练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039" y="856252"/>
            <a:ext cx="2249170" cy="456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09523" y="822924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算术平方根、平方根和立方根</a:t>
            </a:r>
            <a:endParaRPr lang="zh-CN" altLang="zh-CN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12039" y="1831521"/>
          <a:ext cx="1111885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文档" r:id="rId2" imgW="11137900" imgH="3239135" progId="Word.Document.12">
                  <p:embed/>
                </p:oleObj>
              </mc:Choice>
              <mc:Fallback>
                <p:oleObj name="文档" r:id="rId2" imgW="11137900" imgH="3239135" progId="Word.Document.12">
                  <p:embed/>
                  <p:pic>
                    <p:nvPicPr>
                      <p:cNvPr id="0" name="图片 1025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2039" y="1831521"/>
                        <a:ext cx="11118850" cy="323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883809" y="1850571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±3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898356" y="188867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46556" y="246904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883809" y="304039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±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548073" y="366269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54523" y="424941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610" y="866140"/>
            <a:ext cx="2249170" cy="4565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57289" y="799485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二次根式的概念与性质</a:t>
            </a:r>
            <a:endParaRPr lang="zh-CN" altLang="zh-CN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6575" y="1719263"/>
          <a:ext cx="11118850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文档" r:id="rId2" imgW="11137900" imgH="3832860" progId="Word.Document.12">
                  <p:embed/>
                </p:oleObj>
              </mc:Choice>
              <mc:Fallback>
                <p:oleObj name="文档" r:id="rId2" imgW="11137900" imgH="3832860" progId="Word.Document.12">
                  <p:embed/>
                  <p:pic>
                    <p:nvPicPr>
                      <p:cNvPr id="0" name="图片 112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575" y="1719263"/>
                        <a:ext cx="11118850" cy="382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2085355" y="234189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340618" y="411989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95275" y="1009650"/>
          <a:ext cx="11118850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文档" r:id="rId1" imgW="11137900" imgH="3854450" progId="Word.Document.12">
                  <p:embed/>
                </p:oleObj>
              </mc:Choice>
              <mc:Fallback>
                <p:oleObj name="文档" r:id="rId1" imgW="11137900" imgH="3854450" progId="Word.Document.12">
                  <p:embed/>
                  <p:pic>
                    <p:nvPicPr>
                      <p:cNvPr id="0" name="图片 123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5275" y="1009650"/>
                        <a:ext cx="11118850" cy="384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95275" y="4411663"/>
          <a:ext cx="111188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文档" r:id="rId3" imgW="11137900" imgH="892810" progId="Word.Document.12">
                  <p:embed/>
                </p:oleObj>
              </mc:Choice>
              <mc:Fallback>
                <p:oleObj name="文档" r:id="rId3" imgW="11137900" imgH="892810" progId="Word.Document.12">
                  <p:embed/>
                  <p:pic>
                    <p:nvPicPr>
                      <p:cNvPr id="0" name="图片 123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75" y="4411663"/>
                        <a:ext cx="1111885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843536" y="104775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116011" y="449738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8" y="1487994"/>
            <a:ext cx="11337155" cy="656846"/>
          </a:xfrm>
        </p:spPr>
        <p:txBody>
          <a:bodyPr/>
          <a:lstStyle/>
          <a:p>
            <a:pPr lvl="0"/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．下列各式计算正确的是（　　）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310" y="826770"/>
            <a:ext cx="2249170" cy="4565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51480" y="793442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二次根式的运算</a:t>
            </a:r>
            <a:endParaRPr lang="zh-CN" altLang="zh-CN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21190" y="2349499"/>
          <a:ext cx="11118850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文档" r:id="rId2" imgW="11137900" imgH="2645410" progId="Word.Document.12">
                  <p:embed/>
                </p:oleObj>
              </mc:Choice>
              <mc:Fallback>
                <p:oleObj name="文档" r:id="rId2" imgW="11137900" imgH="2645410" progId="Word.Document.12">
                  <p:embed/>
                  <p:pic>
                    <p:nvPicPr>
                      <p:cNvPr id="0" name="图片 143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1190" y="2349499"/>
                        <a:ext cx="11118850" cy="264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794939" y="1621620"/>
            <a:ext cx="444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69875" y="1096963"/>
          <a:ext cx="11118850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文档" r:id="rId1" imgW="11137900" imgH="2179955" progId="Word.Document.12">
                  <p:embed/>
                </p:oleObj>
              </mc:Choice>
              <mc:Fallback>
                <p:oleObj name="文档" r:id="rId1" imgW="11137900" imgH="2179955" progId="Word.Document.12">
                  <p:embed/>
                  <p:pic>
                    <p:nvPicPr>
                      <p:cNvPr id="0" name="图片 153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9875" y="1096963"/>
                        <a:ext cx="11118850" cy="217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931611" y="117316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49510" y="197994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934911" y="271051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6575" y="1023938"/>
          <a:ext cx="11118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文档" r:id="rId1" imgW="11137900" imgH="595630" progId="Word.Document.12">
                  <p:embed/>
                </p:oleObj>
              </mc:Choice>
              <mc:Fallback>
                <p:oleObj name="文档" r:id="rId1" imgW="11137900" imgH="595630" progId="Word.Document.12">
                  <p:embed/>
                  <p:pic>
                    <p:nvPicPr>
                      <p:cNvPr id="0" name="图片 164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1023938"/>
                        <a:ext cx="111188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71563" y="1716088"/>
          <a:ext cx="111188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文档" r:id="rId3" imgW="11137900" imgH="862330" progId="Word.Document.12">
                  <p:embed/>
                </p:oleObj>
              </mc:Choice>
              <mc:Fallback>
                <p:oleObj name="文档" r:id="rId3" imgW="11137900" imgH="862330" progId="Word.Document.12">
                  <p:embed/>
                  <p:pic>
                    <p:nvPicPr>
                      <p:cNvPr id="0" name="图片 164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1563" y="1716088"/>
                        <a:ext cx="1111885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28675" y="2801938"/>
          <a:ext cx="11118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文档" r:id="rId5" imgW="11137900" imgH="595630" progId="Word.Document.12">
                  <p:embed/>
                </p:oleObj>
              </mc:Choice>
              <mc:Fallback>
                <p:oleObj name="文档" r:id="rId5" imgW="11137900" imgH="595630" progId="Word.Document.12">
                  <p:embed/>
                  <p:pic>
                    <p:nvPicPr>
                      <p:cNvPr id="0" name="图片 164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8675" y="2801938"/>
                        <a:ext cx="111188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071563" y="3556794"/>
          <a:ext cx="11118850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文档" r:id="rId7" imgW="11137900" imgH="2051685" progId="Word.Document.12">
                  <p:embed/>
                </p:oleObj>
              </mc:Choice>
              <mc:Fallback>
                <p:oleObj name="文档" r:id="rId7" imgW="11137900" imgH="2051685" progId="Word.Document.12">
                  <p:embed/>
                  <p:pic>
                    <p:nvPicPr>
                      <p:cNvPr id="0" name="图片 164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1563" y="3556794"/>
                        <a:ext cx="11118850" cy="204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710" y="897890"/>
            <a:ext cx="2249170" cy="4565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49880" y="831235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无理数的估值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73075" y="1600200"/>
          <a:ext cx="11118850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文档" r:id="rId2" imgW="11137900" imgH="4427220" progId="Word.Document.12">
                  <p:embed/>
                </p:oleObj>
              </mc:Choice>
              <mc:Fallback>
                <p:oleObj name="文档" r:id="rId2" imgW="11137900" imgH="4427220" progId="Word.Document.12">
                  <p:embed/>
                  <p:pic>
                    <p:nvPicPr>
                      <p:cNvPr id="0" name="图片 1844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3075" y="1600200"/>
                        <a:ext cx="11118850" cy="441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362856" y="22275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456936" y="28498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462536" y="45516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课堂检测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656846"/>
          </a:xfrm>
        </p:spPr>
        <p:txBody>
          <a:bodyPr/>
          <a:lstStyle/>
          <a:p>
            <a:pPr lvl="0"/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．下列二次根式中，是最简二次根式的是（　　）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0"/>
              </a:spcAft>
            </a:pPr>
            <a:b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</a:b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6575" y="1441450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文档" r:id="rId1" imgW="11137900" imgH="1259205" progId="Word.Document.12">
                  <p:embed/>
                </p:oleObj>
              </mc:Choice>
              <mc:Fallback>
                <p:oleObj name="文档" r:id="rId1" imgW="11137900" imgH="1259205" progId="Word.Document.12">
                  <p:embed/>
                  <p:pic>
                    <p:nvPicPr>
                      <p:cNvPr id="0" name="图片 1333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1441450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36575" y="2543175"/>
          <a:ext cx="1111885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文档" r:id="rId3" imgW="11137900" imgH="1189355" progId="Word.Document.12">
                  <p:embed/>
                </p:oleObj>
              </mc:Choice>
              <mc:Fallback>
                <p:oleObj name="文档" r:id="rId3" imgW="11137900" imgH="1189355" progId="Word.Document.12">
                  <p:embed/>
                  <p:pic>
                    <p:nvPicPr>
                      <p:cNvPr id="0" name="图片 1333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575" y="2543175"/>
                        <a:ext cx="11118850" cy="118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Picture 2" descr="GD24SXZS2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56" y="4394200"/>
            <a:ext cx="1073943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297936" y="75359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907036" y="312611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6575" y="1344613"/>
          <a:ext cx="11118850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1" imgW="11137900" imgH="2447290" progId="Word.Document.12">
                  <p:embed/>
                </p:oleObj>
              </mc:Choice>
              <mc:Fallback>
                <p:oleObj name="文档" r:id="rId1" imgW="11137900" imgH="2447290" progId="Word.Document.12">
                  <p:embed/>
                  <p:pic>
                    <p:nvPicPr>
                      <p:cNvPr id="0" name="图片 194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1344613"/>
                        <a:ext cx="11118850" cy="244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0670555" y="134461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0"/>
              </a:spcAft>
            </a:pPr>
            <a:b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</a:b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36575" y="704850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文档" r:id="rId1" imgW="11137900" imgH="1259205" progId="Word.Document.12">
                  <p:embed/>
                </p:oleObj>
              </mc:Choice>
              <mc:Fallback>
                <p:oleObj name="文档" r:id="rId1" imgW="11137900" imgH="1259205" progId="Word.Document.12">
                  <p:embed/>
                  <p:pic>
                    <p:nvPicPr>
                      <p:cNvPr id="0" name="图片 205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704850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76275" y="1573213"/>
          <a:ext cx="11118850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文档" r:id="rId3" imgW="11137900" imgH="2447290" progId="Word.Document.12">
                  <p:embed/>
                </p:oleObj>
              </mc:Choice>
              <mc:Fallback>
                <p:oleObj name="文档" r:id="rId3" imgW="11137900" imgH="2447290" progId="Word.Document.12">
                  <p:embed/>
                  <p:pic>
                    <p:nvPicPr>
                      <p:cNvPr id="0" name="图片 205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275" y="1573213"/>
                        <a:ext cx="11118850" cy="244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384995"/>
          </a:xfrm>
        </p:spPr>
        <p:txBody>
          <a:bodyPr/>
          <a:lstStyle/>
          <a:p>
            <a:pPr lvl="0" indent="8763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一、算术平方根、平方根及立方根</a:t>
            </a:r>
            <a:endParaRPr lang="zh-CN" altLang="zh-CN" sz="1050" kern="100" dirty="0" smtClean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 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30344" y="1372699"/>
          <a:ext cx="11118850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档" r:id="rId1" imgW="11137900" imgH="5264785" progId="Word.Document.12">
                  <p:embed/>
                </p:oleObj>
              </mc:Choice>
              <mc:Fallback>
                <p:oleObj name="文档" r:id="rId1" imgW="11137900" imgH="5264785" progId="Word.Document.12">
                  <p:embed/>
                  <p:pic>
                    <p:nvPicPr>
                      <p:cNvPr id="0" name="图片 103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0344" y="1372699"/>
                        <a:ext cx="11118850" cy="525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15665" y="1372699"/>
          <a:ext cx="11095764" cy="4175316"/>
        </p:xfrm>
        <a:graphic>
          <a:graphicData uri="http://schemas.openxmlformats.org/drawingml/2006/table">
            <a:tbl>
              <a:tblPr firstRow="1" firstCol="1" bandRow="1"/>
              <a:tblGrid>
                <a:gridCol w="1857202"/>
                <a:gridCol w="3055476"/>
                <a:gridCol w="3149600"/>
                <a:gridCol w="3033486"/>
              </a:tblGrid>
              <a:tr h="426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算术平方根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平方根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立方根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特征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的算术平方根是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一个正数有两个平方根，它们互</a:t>
                      </a:r>
                      <a:r>
                        <a:rPr lang="zh-CN" sz="2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</a:t>
                      </a:r>
                      <a:endParaRPr lang="en-US" altLang="zh-CN" sz="2600" b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只有一个平方根，它是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本身；负数没有平方根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正数的立方根是正数；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的立方根是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；负数的立方根是负数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063547" y="326755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相反数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26628" y="952024"/>
            <a:ext cx="11337155" cy="656846"/>
          </a:xfrm>
        </p:spPr>
        <p:txBody>
          <a:bodyPr/>
          <a:lstStyle/>
          <a:p>
            <a:pPr lvl="0" indent="1800225"/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64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的平方根为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　</a:t>
            </a: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8" y="1151157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33363" y="1690688"/>
          <a:ext cx="11118850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文档" r:id="rId2" imgW="11137900" imgH="2051685" progId="Word.Document.12">
                  <p:embed/>
                </p:oleObj>
              </mc:Choice>
              <mc:Fallback>
                <p:oleObj name="文档" r:id="rId2" imgW="11137900" imgH="2051685" progId="Word.Document.12">
                  <p:embed/>
                  <p:pic>
                    <p:nvPicPr>
                      <p:cNvPr id="0" name="图片 207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363" y="1690688"/>
                        <a:ext cx="11118850" cy="204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941001" y="108565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±8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943475" y="1522790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文档" r:id="rId4" imgW="11137900" imgH="992505" progId="Word.Document.12">
                  <p:embed/>
                </p:oleObj>
              </mc:Choice>
              <mc:Fallback>
                <p:oleObj name="文档" r:id="rId4" imgW="11137900" imgH="992505" progId="Word.Document.12">
                  <p:embed/>
                  <p:pic>
                    <p:nvPicPr>
                      <p:cNvPr id="0" name="图片 207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3475" y="1522790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547573" y="296419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656846"/>
          </a:xfrm>
        </p:spPr>
        <p:txBody>
          <a:bodyPr/>
          <a:lstStyle/>
          <a:p>
            <a:pPr lvl="0" indent="8763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二、二次根式的概念与性质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 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30344" y="1232825"/>
          <a:ext cx="11118850" cy="54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1" imgW="11134090" imgH="5433060" progId="Word.Document.12">
                  <p:embed/>
                </p:oleObj>
              </mc:Choice>
              <mc:Fallback>
                <p:oleObj name="Document" r:id="rId1" imgW="11134090" imgH="5433060" progId="Word.Document.12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0344" y="1232825"/>
                        <a:ext cx="11118850" cy="541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54289" y="1186996"/>
          <a:ext cx="1111885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文档" r:id="rId1" imgW="11137900" imgH="4637405" progId="Word.Document.12">
                  <p:embed/>
                </p:oleObj>
              </mc:Choice>
              <mc:Fallback>
                <p:oleObj name="文档" r:id="rId1" imgW="11137900" imgH="4637405" progId="Word.Document.12">
                  <p:embed/>
                  <p:pic>
                    <p:nvPicPr>
                      <p:cNvPr id="0" name="图片 41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4289" y="1186996"/>
                        <a:ext cx="11118850" cy="462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378911" y="23291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98573" y="285241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12038" y="1243693"/>
          <a:ext cx="1111885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文档" r:id="rId1" imgW="11137900" imgH="3041015" progId="Word.Document.12">
                  <p:embed/>
                </p:oleObj>
              </mc:Choice>
              <mc:Fallback>
                <p:oleObj name="文档" r:id="rId1" imgW="11137900" imgH="3041015" progId="Word.Document.12">
                  <p:embed/>
                  <p:pic>
                    <p:nvPicPr>
                      <p:cNvPr id="0" name="图片 515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2038" y="1243693"/>
                        <a:ext cx="1111885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8" y="1388836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7005" y="1880212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931275" y="2365332"/>
          <a:ext cx="11118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文档" r:id="rId4" imgW="11137900" imgH="595630" progId="Word.Document.12">
                  <p:embed/>
                </p:oleObj>
              </mc:Choice>
              <mc:Fallback>
                <p:oleObj name="文档" r:id="rId4" imgW="11137900" imgH="595630" progId="Word.Document.12">
                  <p:embed/>
                  <p:pic>
                    <p:nvPicPr>
                      <p:cNvPr id="0" name="图片 515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1275" y="2365332"/>
                        <a:ext cx="111188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301875" y="2870157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文档" r:id="rId6" imgW="11137900" imgH="992505" progId="Word.Document.12">
                  <p:embed/>
                </p:oleObj>
              </mc:Choice>
              <mc:Fallback>
                <p:oleObj name="文档" r:id="rId6" imgW="11137900" imgH="992505" progId="Word.Document.12">
                  <p:embed/>
                  <p:pic>
                    <p:nvPicPr>
                      <p:cNvPr id="0" name="图片 515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1875" y="2870157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521190" y="648549"/>
            <a:ext cx="11337155" cy="637675"/>
          </a:xfrm>
        </p:spPr>
        <p:txBody>
          <a:bodyPr/>
          <a:lstStyle/>
          <a:p>
            <a:pPr lvl="0" indent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三、二次根式的运算</a:t>
            </a:r>
            <a:endParaRPr lang="zh-CN" altLang="zh-CN" sz="2800" b="1" kern="100" dirty="0" smtClean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1"/>
          <p:cNvSpPr txBox="1"/>
          <p:nvPr/>
        </p:nvSpPr>
        <p:spPr>
          <a:xfrm>
            <a:off x="412038" y="2867374"/>
            <a:ext cx="11337155" cy="12840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r>
              <a:rPr lang="en-US" altLang="zh-CN" kern="100" dirty="0" smtClean="0">
                <a:cs typeface="Courier New" panose="02070309020205020404" pitchFamily="49" charset="0"/>
              </a:rPr>
              <a:t>2</a:t>
            </a:r>
            <a:r>
              <a:rPr lang="zh-CN" altLang="zh-CN" kern="100" dirty="0" smtClean="0"/>
              <a:t>．加减法：先将二次根式化成最简二次根式，再将被开方数相同的二次根式进行合并．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21190" y="1286224"/>
          <a:ext cx="111188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文档" r:id="rId1" imgW="11137900" imgH="1586230" progId="Word.Document.12">
                  <p:embed/>
                </p:oleObj>
              </mc:Choice>
              <mc:Fallback>
                <p:oleObj name="文档" r:id="rId1" imgW="11137900" imgH="1586230" progId="Word.Document.12">
                  <p:embed/>
                  <p:pic>
                    <p:nvPicPr>
                      <p:cNvPr id="0" name="图片 616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1190" y="1286224"/>
                        <a:ext cx="11118850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21190" y="4151380"/>
          <a:ext cx="11118850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文档" r:id="rId3" imgW="11137900" imgH="1981200" progId="Word.Document.12">
                  <p:embed/>
                </p:oleObj>
              </mc:Choice>
              <mc:Fallback>
                <p:oleObj name="文档" r:id="rId3" imgW="11137900" imgH="1981200" progId="Word.Document.12">
                  <p:embed/>
                  <p:pic>
                    <p:nvPicPr>
                      <p:cNvPr id="0" name="图片 617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190" y="4151380"/>
                        <a:ext cx="11118850" cy="197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PP_MARK_KEY" val="4423ecb6-db00-4c26-b117-0c0d13798be3"/>
  <p:tag name="COMMONDATA" val="eyJoZGlkIjoiNjM3MjQ3YTZiZWY1NjlmMDU1ZDVhZWIxOWEyZWFkOGMifQ=="/>
  <p:tag name="commondata" val="eyJoZGlkIjoiZmE5YjEyOTcyZTdiYjM1OWM2YjMzNGM3ZjFhNGQyOWIifQ=="/>
</p:tagLst>
</file>

<file path=ppt/theme/theme1.xml><?xml version="1.0" encoding="utf-8"?>
<a:theme xmlns:a="http://schemas.openxmlformats.org/drawingml/2006/main" name="11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WPS 演示</Application>
  <PresentationFormat>自定义</PresentationFormat>
  <Paragraphs>121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33</vt:i4>
      </vt:variant>
      <vt:variant>
        <vt:lpstr>幻灯片标题</vt:lpstr>
      </vt:variant>
      <vt:variant>
        <vt:i4>23</vt:i4>
      </vt:variant>
    </vt:vector>
  </HeadingPairs>
  <TitlesOfParts>
    <vt:vector size="72" baseType="lpstr">
      <vt:lpstr>Arial</vt:lpstr>
      <vt:lpstr>宋体</vt:lpstr>
      <vt:lpstr>Wingdings</vt:lpstr>
      <vt:lpstr>Times New Roman</vt:lpstr>
      <vt:lpstr>微软雅黑</vt:lpstr>
      <vt:lpstr>黑体</vt:lpstr>
      <vt:lpstr>Arial</vt:lpstr>
      <vt:lpstr>Times New Roman</vt:lpstr>
      <vt:lpstr>Courier New</vt:lpstr>
      <vt:lpstr>仿宋</vt:lpstr>
      <vt:lpstr>Calibri</vt:lpstr>
      <vt:lpstr>Arial Unicode MS</vt:lpstr>
      <vt:lpstr>Calibri Light</vt:lpstr>
      <vt:lpstr>等线</vt:lpstr>
      <vt:lpstr>111</vt:lpstr>
      <vt:lpstr>自定义设计方案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李伍兵</cp:lastModifiedBy>
  <cp:revision>575</cp:revision>
  <dcterms:created xsi:type="dcterms:W3CDTF">2019-06-19T02:08:00Z</dcterms:created>
  <dcterms:modified xsi:type="dcterms:W3CDTF">2024-03-28T10:17:09Z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2F97B26999C74D3C914C5009E115B104</vt:lpwstr>
  </property>
</Properties>
</file>